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2399288" cy="46799500"/>
  <p:notesSz cx="6743700" cy="98742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740">
          <p15:clr>
            <a:srgbClr val="A4A3A4"/>
          </p15:clr>
        </p15:guide>
        <p15:guide id="2" pos="102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A5A0"/>
    <a:srgbClr val="F8CBAD"/>
    <a:srgbClr val="A72F40"/>
    <a:srgbClr val="772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27" autoAdjust="0"/>
    <p:restoredTop sz="50000" autoAdjust="0"/>
  </p:normalViewPr>
  <p:slideViewPr>
    <p:cSldViewPr snapToGrid="0">
      <p:cViewPr>
        <p:scale>
          <a:sx n="40" d="100"/>
          <a:sy n="40" d="100"/>
        </p:scale>
        <p:origin x="3256" y="-4376"/>
      </p:cViewPr>
      <p:guideLst>
        <p:guide orient="horz" pos="14740"/>
        <p:guide pos="102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9947" y="7659088"/>
            <a:ext cx="27539395" cy="16293159"/>
          </a:xfrm>
        </p:spPr>
        <p:txBody>
          <a:bodyPr anchor="b"/>
          <a:lstStyle>
            <a:lvl1pPr algn="ctr"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9911" y="24580574"/>
            <a:ext cx="24299466" cy="11299043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51" indent="0" algn="ctr">
              <a:buNone/>
              <a:defRPr sz="7086"/>
            </a:lvl2pPr>
            <a:lvl3pPr marL="3239902" indent="0" algn="ctr">
              <a:buNone/>
              <a:defRPr sz="6378"/>
            </a:lvl3pPr>
            <a:lvl4pPr marL="4859853" indent="0" algn="ctr">
              <a:buNone/>
              <a:defRPr sz="5669"/>
            </a:lvl4pPr>
            <a:lvl5pPr marL="6479804" indent="0" algn="ctr">
              <a:buNone/>
              <a:defRPr sz="5669"/>
            </a:lvl5pPr>
            <a:lvl6pPr marL="8099755" indent="0" algn="ctr">
              <a:buNone/>
              <a:defRPr sz="5669"/>
            </a:lvl6pPr>
            <a:lvl7pPr marL="9719706" indent="0" algn="ctr">
              <a:buNone/>
              <a:defRPr sz="5669"/>
            </a:lvl7pPr>
            <a:lvl8pPr marL="11339657" indent="0" algn="ctr">
              <a:buNone/>
              <a:defRPr sz="5669"/>
            </a:lvl8pPr>
            <a:lvl9pPr marL="12959608" indent="0" algn="ctr">
              <a:buNone/>
              <a:defRPr sz="566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097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22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185742" y="2491640"/>
            <a:ext cx="6986096" cy="3966041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27453" y="2491640"/>
            <a:ext cx="20553298" cy="3966041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45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8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578" y="11667389"/>
            <a:ext cx="27944386" cy="19467289"/>
          </a:xfrm>
        </p:spPr>
        <p:txBody>
          <a:bodyPr anchor="b"/>
          <a:lstStyle>
            <a:lvl1pPr>
              <a:defRPr sz="212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0578" y="31318846"/>
            <a:ext cx="27944386" cy="10237387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/>
                </a:solidFill>
              </a:defRPr>
            </a:lvl1pPr>
            <a:lvl2pPr marL="1619951" indent="0">
              <a:buNone/>
              <a:defRPr sz="7086">
                <a:solidFill>
                  <a:schemeClr val="tx1">
                    <a:tint val="75000"/>
                  </a:schemeClr>
                </a:solidFill>
              </a:defRPr>
            </a:lvl2pPr>
            <a:lvl3pPr marL="3239902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853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80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7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706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65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608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5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27451" y="12458200"/>
            <a:ext cx="13769697" cy="29693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02140" y="12458200"/>
            <a:ext cx="13769697" cy="29693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2491650"/>
            <a:ext cx="27944386" cy="904574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675" y="11472381"/>
            <a:ext cx="13706415" cy="5622437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675" y="17094818"/>
            <a:ext cx="13706415" cy="251439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02142" y="11472381"/>
            <a:ext cx="13773917" cy="5622437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51" indent="0">
              <a:buNone/>
              <a:defRPr sz="7086" b="1"/>
            </a:lvl2pPr>
            <a:lvl3pPr marL="3239902" indent="0">
              <a:buNone/>
              <a:defRPr sz="6378" b="1"/>
            </a:lvl3pPr>
            <a:lvl4pPr marL="4859853" indent="0">
              <a:buNone/>
              <a:defRPr sz="5669" b="1"/>
            </a:lvl4pPr>
            <a:lvl5pPr marL="6479804" indent="0">
              <a:buNone/>
              <a:defRPr sz="5669" b="1"/>
            </a:lvl5pPr>
            <a:lvl6pPr marL="8099755" indent="0">
              <a:buNone/>
              <a:defRPr sz="5669" b="1"/>
            </a:lvl6pPr>
            <a:lvl7pPr marL="9719706" indent="0">
              <a:buNone/>
              <a:defRPr sz="5669" b="1"/>
            </a:lvl7pPr>
            <a:lvl8pPr marL="11339657" indent="0">
              <a:buNone/>
              <a:defRPr sz="5669" b="1"/>
            </a:lvl8pPr>
            <a:lvl9pPr marL="12959608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02142" y="17094818"/>
            <a:ext cx="13773917" cy="2514390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14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36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04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3119967"/>
            <a:ext cx="10449614" cy="10919883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3917" y="6738272"/>
            <a:ext cx="16402140" cy="33257978"/>
          </a:xfrm>
        </p:spPr>
        <p:txBody>
          <a:bodyPr/>
          <a:lstStyle>
            <a:lvl1pPr>
              <a:defRPr sz="11338"/>
            </a:lvl1pPr>
            <a:lvl2pPr>
              <a:defRPr sz="9921"/>
            </a:lvl2pPr>
            <a:lvl3pPr>
              <a:defRPr sz="8504"/>
            </a:lvl3pPr>
            <a:lvl4pPr>
              <a:defRPr sz="7086"/>
            </a:lvl4pPr>
            <a:lvl5pPr>
              <a:defRPr sz="7086"/>
            </a:lvl5pPr>
            <a:lvl6pPr>
              <a:defRPr sz="7086"/>
            </a:lvl6pPr>
            <a:lvl7pPr>
              <a:defRPr sz="7086"/>
            </a:lvl7pPr>
            <a:lvl8pPr>
              <a:defRPr sz="7086"/>
            </a:lvl8pPr>
            <a:lvl9pPr>
              <a:defRPr sz="7086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4039850"/>
            <a:ext cx="10449614" cy="26010559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94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671" y="3119967"/>
            <a:ext cx="10449614" cy="10919883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73917" y="6738272"/>
            <a:ext cx="16402140" cy="33257978"/>
          </a:xfrm>
        </p:spPr>
        <p:txBody>
          <a:bodyPr anchor="t"/>
          <a:lstStyle>
            <a:lvl1pPr marL="0" indent="0">
              <a:buNone/>
              <a:defRPr sz="11338"/>
            </a:lvl1pPr>
            <a:lvl2pPr marL="1619951" indent="0">
              <a:buNone/>
              <a:defRPr sz="9921"/>
            </a:lvl2pPr>
            <a:lvl3pPr marL="3239902" indent="0">
              <a:buNone/>
              <a:defRPr sz="8504"/>
            </a:lvl3pPr>
            <a:lvl4pPr marL="4859853" indent="0">
              <a:buNone/>
              <a:defRPr sz="7086"/>
            </a:lvl4pPr>
            <a:lvl5pPr marL="6479804" indent="0">
              <a:buNone/>
              <a:defRPr sz="7086"/>
            </a:lvl5pPr>
            <a:lvl6pPr marL="8099755" indent="0">
              <a:buNone/>
              <a:defRPr sz="7086"/>
            </a:lvl6pPr>
            <a:lvl7pPr marL="9719706" indent="0">
              <a:buNone/>
              <a:defRPr sz="7086"/>
            </a:lvl7pPr>
            <a:lvl8pPr marL="11339657" indent="0">
              <a:buNone/>
              <a:defRPr sz="7086"/>
            </a:lvl8pPr>
            <a:lvl9pPr marL="12959608" indent="0">
              <a:buNone/>
              <a:defRPr sz="708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1671" y="14039850"/>
            <a:ext cx="10449614" cy="26010559"/>
          </a:xfrm>
        </p:spPr>
        <p:txBody>
          <a:bodyPr/>
          <a:lstStyle>
            <a:lvl1pPr marL="0" indent="0">
              <a:buNone/>
              <a:defRPr sz="5669"/>
            </a:lvl1pPr>
            <a:lvl2pPr marL="1619951" indent="0">
              <a:buNone/>
              <a:defRPr sz="4960"/>
            </a:lvl2pPr>
            <a:lvl3pPr marL="3239902" indent="0">
              <a:buNone/>
              <a:defRPr sz="4252"/>
            </a:lvl3pPr>
            <a:lvl4pPr marL="4859853" indent="0">
              <a:buNone/>
              <a:defRPr sz="3543"/>
            </a:lvl4pPr>
            <a:lvl5pPr marL="6479804" indent="0">
              <a:buNone/>
              <a:defRPr sz="3543"/>
            </a:lvl5pPr>
            <a:lvl6pPr marL="8099755" indent="0">
              <a:buNone/>
              <a:defRPr sz="3543"/>
            </a:lvl6pPr>
            <a:lvl7pPr marL="9719706" indent="0">
              <a:buNone/>
              <a:defRPr sz="3543"/>
            </a:lvl7pPr>
            <a:lvl8pPr marL="11339657" indent="0">
              <a:buNone/>
              <a:defRPr sz="3543"/>
            </a:lvl8pPr>
            <a:lvl9pPr marL="12959608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8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27451" y="2491650"/>
            <a:ext cx="27944386" cy="9045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27451" y="12458200"/>
            <a:ext cx="27944386" cy="2969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451" y="43376214"/>
            <a:ext cx="7289840" cy="2491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244B8-4CC9-430E-BC4F-15CC13E41292}" type="datetimeFigureOut">
              <a:rPr lang="ko-KR" altLang="en-US" smtClean="0"/>
              <a:t>2019. 11. 2.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32264" y="43376214"/>
            <a:ext cx="10934760" cy="2491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81997" y="43376214"/>
            <a:ext cx="7289840" cy="24916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4D958-59B6-45B4-9226-87185E901B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47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239902" rtl="0" eaLnBrk="1" latinLnBrk="1" hangingPunct="1">
        <a:lnSpc>
          <a:spcPct val="90000"/>
        </a:lnSpc>
        <a:spcBef>
          <a:spcPct val="0"/>
        </a:spcBef>
        <a:buNone/>
        <a:defRPr sz="1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76" indent="-809976" algn="l" defTabSz="3239902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27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878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6" kern="1200">
          <a:solidFill>
            <a:schemeClr val="tx1"/>
          </a:solidFill>
          <a:latin typeface="+mn-lt"/>
          <a:ea typeface="+mn-ea"/>
          <a:cs typeface="+mn-cs"/>
        </a:defRPr>
      </a:lvl3pPr>
      <a:lvl4pPr marL="5669829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780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731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682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633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584" indent="-809976" algn="l" defTabSz="3239902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51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02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853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804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755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706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657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608" algn="l" defTabSz="3239902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08062" y="2878314"/>
            <a:ext cx="23690890" cy="1246495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en-US" altLang="ko-KR" sz="7500" dirty="0">
                <a:solidFill>
                  <a:schemeClr val="accent6">
                    <a:lumMod val="50000"/>
                  </a:schemeClr>
                </a:solidFill>
              </a:rPr>
              <a:t>Intelligent Traffic Signal Using a Small Computer</a:t>
            </a:r>
            <a:endParaRPr lang="ko-KR" altLang="en-US" sz="7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8F9DA6-32FE-40A0-AEB7-F70D2E896CEF}"/>
              </a:ext>
            </a:extLst>
          </p:cNvPr>
          <p:cNvSpPr txBox="1"/>
          <p:nvPr/>
        </p:nvSpPr>
        <p:spPr>
          <a:xfrm>
            <a:off x="4675047" y="1355872"/>
            <a:ext cx="23690889" cy="144655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8800" b="1" dirty="0">
                <a:latin typeface="+mn-ea"/>
                <a:cs typeface="HAN-YONG-UN" panose="02020603020101020101" pitchFamily="18" charset="-127"/>
              </a:rPr>
              <a:t>초소형 컴퓨터 활용 지능형 </a:t>
            </a:r>
            <a:r>
              <a:rPr lang="ko-KR" altLang="en-US" sz="8800" b="1" dirty="0" err="1">
                <a:latin typeface="+mn-ea"/>
                <a:cs typeface="HAN-YONG-UN" panose="02020603020101020101" pitchFamily="18" charset="-127"/>
              </a:rPr>
              <a:t>교통신호기</a:t>
            </a:r>
            <a:r>
              <a:rPr lang="ko-KR" altLang="en-US" sz="8800" b="1" dirty="0">
                <a:latin typeface="+mn-ea"/>
                <a:cs typeface="HAN-YONG-UN" panose="02020603020101020101" pitchFamily="18" charset="-127"/>
              </a:rPr>
              <a:t> 구현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4D18CFD-EBC4-4585-83B0-8E4676354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3896" y="1026070"/>
            <a:ext cx="3077927" cy="3087383"/>
          </a:xfrm>
          <a:prstGeom prst="rect">
            <a:avLst/>
          </a:prstGeom>
        </p:spPr>
      </p:pic>
      <p:sp>
        <p:nvSpPr>
          <p:cNvPr id="32" name="Rectangle 1">
            <a:extLst>
              <a:ext uri="{FF2B5EF4-FFF2-40B4-BE49-F238E27FC236}">
                <a16:creationId xmlns:a16="http://schemas.microsoft.com/office/drawing/2014/main" id="{396FF177-7560-4D27-9EFA-B4C3A6E3F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1" y="998707"/>
            <a:ext cx="184731" cy="39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CCED539-D336-4615-8916-9CE1D5474C13}"/>
              </a:ext>
            </a:extLst>
          </p:cNvPr>
          <p:cNvGrpSpPr/>
          <p:nvPr/>
        </p:nvGrpSpPr>
        <p:grpSpPr>
          <a:xfrm>
            <a:off x="812470" y="14837157"/>
            <a:ext cx="15826784" cy="1143572"/>
            <a:chOff x="695095" y="9890434"/>
            <a:chExt cx="14425050" cy="114357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DB9F1E6-C13E-4461-9CF3-81E16E98A934}"/>
                </a:ext>
              </a:extLst>
            </p:cNvPr>
            <p:cNvSpPr/>
            <p:nvPr/>
          </p:nvSpPr>
          <p:spPr>
            <a:xfrm>
              <a:off x="823202" y="10024810"/>
              <a:ext cx="14296943" cy="10091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9775" tIns="39888" rIns="79775" bIns="398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119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D965833-6F48-41AD-9048-796764B09FDA}"/>
                </a:ext>
              </a:extLst>
            </p:cNvPr>
            <p:cNvSpPr/>
            <p:nvPr/>
          </p:nvSpPr>
          <p:spPr>
            <a:xfrm>
              <a:off x="695095" y="9890434"/>
              <a:ext cx="14296943" cy="1009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9775" tIns="39888" rIns="79775" bIns="398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0" b="1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전체 시스템 구성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4E53468-066F-4E88-BB55-2A0718325C91}"/>
              </a:ext>
            </a:extLst>
          </p:cNvPr>
          <p:cNvSpPr txBox="1"/>
          <p:nvPr/>
        </p:nvSpPr>
        <p:spPr>
          <a:xfrm>
            <a:off x="16976773" y="39418172"/>
            <a:ext cx="14425050" cy="699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800" b="1" dirty="0">
                <a:latin typeface="+mj-ea"/>
                <a:ea typeface="+mj-ea"/>
              </a:rPr>
              <a:t>[</a:t>
            </a:r>
            <a:r>
              <a:rPr lang="ko-KR" altLang="en-US" sz="3800" b="1" dirty="0">
                <a:latin typeface="+mj-ea"/>
                <a:ea typeface="+mj-ea"/>
              </a:rPr>
              <a:t>예시 상황 </a:t>
            </a:r>
            <a:r>
              <a:rPr lang="en-US" altLang="ko-KR" sz="3800" b="1" dirty="0">
                <a:latin typeface="+mj-ea"/>
                <a:ea typeface="+mj-ea"/>
              </a:rPr>
              <a:t>-</a:t>
            </a:r>
            <a:r>
              <a:rPr lang="ko-KR" altLang="en-US" sz="3800" b="1" dirty="0">
                <a:latin typeface="+mj-ea"/>
                <a:ea typeface="+mj-ea"/>
              </a:rPr>
              <a:t> 한적한 새벽</a:t>
            </a:r>
            <a:r>
              <a:rPr lang="en-US" altLang="ko-KR" sz="3800" b="1" dirty="0">
                <a:latin typeface="+mj-ea"/>
                <a:ea typeface="+mj-ea"/>
              </a:rPr>
              <a:t>]</a:t>
            </a:r>
            <a:r>
              <a:rPr lang="ko-KR" altLang="en-US" sz="3800" b="1" dirty="0">
                <a:latin typeface="+mj-ea"/>
                <a:ea typeface="+mj-ea"/>
              </a:rPr>
              <a:t> </a:t>
            </a:r>
            <a:r>
              <a:rPr lang="ko-KR" altLang="en-US" sz="3800" dirty="0">
                <a:latin typeface="+mj-ea"/>
                <a:ea typeface="+mj-ea"/>
              </a:rPr>
              <a:t>파란 막대는 각 </a:t>
            </a:r>
            <a:r>
              <a:rPr lang="ko-KR" altLang="en-US" sz="3800" dirty="0" err="1">
                <a:latin typeface="+mj-ea"/>
                <a:ea typeface="+mj-ea"/>
              </a:rPr>
              <a:t>도로별</a:t>
            </a:r>
            <a:r>
              <a:rPr lang="ko-KR" altLang="en-US" sz="3800" dirty="0">
                <a:latin typeface="+mj-ea"/>
                <a:ea typeface="+mj-ea"/>
              </a:rPr>
              <a:t> 보행자의 평균 대기시간</a:t>
            </a:r>
            <a:r>
              <a:rPr lang="en-US" altLang="ko-KR" sz="3800" dirty="0">
                <a:latin typeface="+mj-ea"/>
                <a:ea typeface="+mj-ea"/>
              </a:rPr>
              <a:t>,</a:t>
            </a:r>
            <a:r>
              <a:rPr lang="ko-KR" altLang="en-US" sz="3800" dirty="0">
                <a:latin typeface="+mj-ea"/>
                <a:ea typeface="+mj-ea"/>
              </a:rPr>
              <a:t> 빨간 막대는 차량의 평균 대기시간이다</a:t>
            </a:r>
            <a:r>
              <a:rPr lang="en-US" altLang="ko-KR" sz="3800" dirty="0">
                <a:latin typeface="+mj-ea"/>
                <a:ea typeface="+mj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3800" dirty="0">
                <a:latin typeface="+mj-ea"/>
                <a:ea typeface="+mj-ea"/>
              </a:rPr>
              <a:t>위의 그림은 지능화된 정책을 적용했을 때의 대기시간 그래프와 기존 정책을 적용했을 때의 대기시간 그래프이다</a:t>
            </a:r>
            <a:r>
              <a:rPr lang="en-US" altLang="ko-KR" sz="3800" dirty="0">
                <a:latin typeface="+mj-ea"/>
                <a:ea typeface="+mj-ea"/>
              </a:rPr>
              <a:t>.</a:t>
            </a:r>
            <a:r>
              <a:rPr lang="ko-KR" altLang="en-US" sz="3800" dirty="0">
                <a:latin typeface="+mj-ea"/>
                <a:ea typeface="+mj-ea"/>
              </a:rPr>
              <a:t> </a:t>
            </a:r>
            <a:r>
              <a:rPr lang="en-US" altLang="ko-KR" sz="3800" dirty="0">
                <a:latin typeface="+mj-ea"/>
                <a:ea typeface="+mj-ea"/>
              </a:rPr>
              <a:t>Night2</a:t>
            </a:r>
            <a:r>
              <a:rPr lang="ko-KR" altLang="en-US" sz="3800" dirty="0">
                <a:latin typeface="+mj-ea"/>
                <a:ea typeface="+mj-ea"/>
              </a:rPr>
              <a:t>보다 </a:t>
            </a:r>
            <a:r>
              <a:rPr lang="en-US" altLang="ko-KR" sz="3800" dirty="0">
                <a:latin typeface="+mj-ea"/>
                <a:ea typeface="+mj-ea"/>
              </a:rPr>
              <a:t>Night1</a:t>
            </a:r>
            <a:r>
              <a:rPr lang="ko-KR" altLang="en-US" sz="3800" dirty="0">
                <a:latin typeface="+mj-ea"/>
                <a:ea typeface="+mj-ea"/>
              </a:rPr>
              <a:t>의 평균 대기시간이 확연히 줄어들었음을 볼 수 있다</a:t>
            </a:r>
            <a:r>
              <a:rPr lang="en-US" altLang="ko-KR" sz="3800" dirty="0">
                <a:latin typeface="+mj-ea"/>
                <a:ea typeface="+mj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3800" dirty="0">
                <a:latin typeface="+mj-ea"/>
                <a:ea typeface="+mj-ea"/>
              </a:rPr>
              <a:t>카메라를 통해 차량을 인식하여 적용한 정책을 실제 도로에 적용하면 더욱 원활한 교통흐름을 결과로 낳을 수 있을 것으로 기대된다</a:t>
            </a:r>
            <a:r>
              <a:rPr lang="en-US" altLang="ko-KR" sz="3800" dirty="0">
                <a:latin typeface="+mj-ea"/>
                <a:ea typeface="+mj-ea"/>
              </a:rPr>
              <a:t>.</a:t>
            </a:r>
            <a:endParaRPr lang="ko-KR" altLang="en-US" sz="3800" dirty="0">
              <a:latin typeface="+mj-ea"/>
              <a:ea typeface="+mj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99A1714-C2E9-4D52-921B-5CBF1484A557}"/>
              </a:ext>
            </a:extLst>
          </p:cNvPr>
          <p:cNvSpPr txBox="1"/>
          <p:nvPr/>
        </p:nvSpPr>
        <p:spPr>
          <a:xfrm>
            <a:off x="778798" y="8030722"/>
            <a:ext cx="15686228" cy="7632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3800" dirty="0"/>
              <a:t>사거리는 출퇴근 시간</a:t>
            </a:r>
            <a:r>
              <a:rPr lang="en-US" altLang="ko-KR" sz="3800" dirty="0"/>
              <a:t>, </a:t>
            </a:r>
            <a:r>
              <a:rPr lang="ko-KR" altLang="en-US" sz="3800" dirty="0"/>
              <a:t>한적한 낮</a:t>
            </a:r>
            <a:r>
              <a:rPr lang="en-US" altLang="ko-KR" sz="3800" dirty="0"/>
              <a:t>, </a:t>
            </a:r>
            <a:r>
              <a:rPr lang="ko-KR" altLang="en-US" sz="3800" dirty="0"/>
              <a:t>새벽시간 등 차량 수에 상관 없이 시간대에 따라 고정된 신호 주기로 교통흐름이 통제된다</a:t>
            </a:r>
            <a:r>
              <a:rPr lang="en-US" altLang="ko-KR" sz="3800" dirty="0"/>
              <a:t>.</a:t>
            </a:r>
            <a:r>
              <a:rPr lang="ko-KR" altLang="en-US" sz="3800" dirty="0"/>
              <a:t> 그로 인해 불필요한 대기시간이 발생하여 효율적인 차량 흐름에 방해가 된다</a:t>
            </a:r>
            <a:r>
              <a:rPr lang="en-US" altLang="ko-KR" sz="3800" dirty="0"/>
              <a:t>.</a:t>
            </a:r>
            <a:r>
              <a:rPr lang="ko-KR" altLang="en-US" sz="3800" dirty="0"/>
              <a:t> 이미 비슷한 선행 기술로 도로에 차량검지기를 매설하여 측정하는 </a:t>
            </a:r>
            <a:r>
              <a:rPr lang="en-US" altLang="ko-KR" sz="3800" dirty="0"/>
              <a:t>ITS(Intelligent Transport System)</a:t>
            </a:r>
            <a:r>
              <a:rPr lang="ko-KR" altLang="en-US" sz="3800" dirty="0"/>
              <a:t>이나</a:t>
            </a:r>
            <a:r>
              <a:rPr lang="en-US" altLang="ko-KR" sz="3800" dirty="0"/>
              <a:t>,</a:t>
            </a:r>
            <a:r>
              <a:rPr lang="ko-KR" altLang="en-US" sz="3800" dirty="0"/>
              <a:t> </a:t>
            </a:r>
            <a:r>
              <a:rPr lang="en-US" altLang="ko-KR" sz="3800" dirty="0"/>
              <a:t>6</a:t>
            </a:r>
            <a:r>
              <a:rPr lang="ko-KR" altLang="en-US" sz="3800" dirty="0"/>
              <a:t>년간 축적한 사거리 데이터를 토대로 차량을 통제하는 암스테르담의 </a:t>
            </a:r>
            <a:r>
              <a:rPr lang="en-US" altLang="ko-KR" sz="3800" dirty="0"/>
              <a:t>ITS</a:t>
            </a:r>
            <a:r>
              <a:rPr lang="ko-KR" altLang="en-US" sz="3800" dirty="0"/>
              <a:t>가 있다</a:t>
            </a:r>
            <a:r>
              <a:rPr lang="en-US" altLang="ko-KR" sz="3800" dirty="0"/>
              <a:t>.</a:t>
            </a:r>
            <a:r>
              <a:rPr lang="ko-KR" altLang="en-US" sz="3800" dirty="0"/>
              <a:t> 그러나 선행기술들은 대부분 고비용이 요구되는 기술이다</a:t>
            </a:r>
            <a:r>
              <a:rPr lang="en-US" altLang="ko-KR" sz="3800" dirty="0"/>
              <a:t>.</a:t>
            </a:r>
            <a:r>
              <a:rPr lang="ko-KR" altLang="en-US" sz="3800" dirty="0"/>
              <a:t> 우리는 저렴한 비용으로 초소형컴퓨터 </a:t>
            </a:r>
            <a:r>
              <a:rPr lang="en-US" altLang="ko-KR" sz="3800" dirty="0">
                <a:latin typeface="+mn-ea"/>
              </a:rPr>
              <a:t>Raspberry Pi</a:t>
            </a:r>
            <a:r>
              <a:rPr lang="ko-KR" altLang="en-US" sz="3800" dirty="0" err="1">
                <a:latin typeface="+mn-ea"/>
              </a:rPr>
              <a:t>를</a:t>
            </a:r>
            <a:r>
              <a:rPr lang="ko-KR" altLang="en-US" sz="3800" dirty="0"/>
              <a:t> 이용하여 차량의 대기시간을 감소시켜</a:t>
            </a:r>
            <a:r>
              <a:rPr lang="en-US" altLang="ko-KR" sz="3800" dirty="0"/>
              <a:t>,</a:t>
            </a:r>
            <a:r>
              <a:rPr lang="ko-KR" altLang="en-US" sz="3800" dirty="0"/>
              <a:t> 원활한 사거리 교통환경을 만들고자 기획을 하게 되었다</a:t>
            </a:r>
            <a:r>
              <a:rPr lang="en-US" altLang="ko-KR" sz="3800" dirty="0"/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3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DB83F0B-E716-431F-A294-0E75BBFF4B24}"/>
              </a:ext>
            </a:extLst>
          </p:cNvPr>
          <p:cNvSpPr txBox="1"/>
          <p:nvPr/>
        </p:nvSpPr>
        <p:spPr>
          <a:xfrm>
            <a:off x="953026" y="42894192"/>
            <a:ext cx="15545672" cy="348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ko-KR" sz="3800" b="1" dirty="0">
                <a:latin typeface="+mn-ea"/>
              </a:rPr>
              <a:t>[</a:t>
            </a:r>
            <a:r>
              <a:rPr lang="ko-KR" altLang="en-US" sz="3800" b="1" dirty="0">
                <a:latin typeface="+mn-ea"/>
              </a:rPr>
              <a:t>서버</a:t>
            </a:r>
            <a:r>
              <a:rPr lang="en-US" altLang="ko-KR" sz="3800" b="1" dirty="0">
                <a:latin typeface="+mn-ea"/>
              </a:rPr>
              <a:t>]</a:t>
            </a:r>
            <a:r>
              <a:rPr lang="ko-KR" altLang="en-US" sz="3800" b="1" dirty="0">
                <a:latin typeface="+mn-ea"/>
              </a:rPr>
              <a:t> </a:t>
            </a:r>
            <a:r>
              <a:rPr lang="en-US" altLang="ko-KR" sz="3800" dirty="0">
                <a:latin typeface="+mn-ea"/>
              </a:rPr>
              <a:t>Raspberry Pi(</a:t>
            </a:r>
            <a:r>
              <a:rPr lang="ko-KR" altLang="en-US" sz="3800" dirty="0">
                <a:latin typeface="+mn-ea"/>
              </a:rPr>
              <a:t>카메라</a:t>
            </a:r>
            <a:r>
              <a:rPr lang="en-US" altLang="ko-KR" sz="3800" dirty="0">
                <a:latin typeface="+mn-ea"/>
              </a:rPr>
              <a:t>)</a:t>
            </a:r>
            <a:r>
              <a:rPr lang="ko-KR" altLang="en-US" sz="3800" dirty="0">
                <a:latin typeface="+mn-ea"/>
              </a:rPr>
              <a:t>로부터 얻은 교통 정보</a:t>
            </a:r>
            <a:r>
              <a:rPr lang="en-US" altLang="ko-KR" sz="3800" dirty="0">
                <a:latin typeface="+mn-ea"/>
              </a:rPr>
              <a:t>(</a:t>
            </a:r>
            <a:r>
              <a:rPr lang="ko-KR" altLang="en-US" sz="3800" dirty="0">
                <a:latin typeface="+mn-ea"/>
              </a:rPr>
              <a:t>차량 수</a:t>
            </a:r>
            <a:r>
              <a:rPr lang="en-US" altLang="ko-KR" sz="3800" dirty="0">
                <a:latin typeface="+mn-ea"/>
              </a:rPr>
              <a:t>, </a:t>
            </a:r>
            <a:r>
              <a:rPr lang="ko-KR" altLang="en-US" sz="3800" dirty="0">
                <a:latin typeface="+mn-ea"/>
              </a:rPr>
              <a:t>대기시간 등</a:t>
            </a:r>
            <a:r>
              <a:rPr lang="en-US" altLang="ko-KR" sz="3800" dirty="0">
                <a:latin typeface="+mn-ea"/>
              </a:rPr>
              <a:t>)</a:t>
            </a:r>
            <a:r>
              <a:rPr lang="ko-KR" altLang="en-US" sz="3800" dirty="0" err="1">
                <a:latin typeface="+mn-ea"/>
              </a:rPr>
              <a:t>를</a:t>
            </a:r>
            <a:r>
              <a:rPr lang="ko-KR" altLang="en-US" sz="3800" dirty="0">
                <a:latin typeface="+mn-ea"/>
              </a:rPr>
              <a:t> 실시간으로 취득</a:t>
            </a:r>
            <a:r>
              <a:rPr lang="en-US" altLang="ko-KR" sz="3800" dirty="0">
                <a:latin typeface="+mn-ea"/>
              </a:rPr>
              <a:t>, </a:t>
            </a:r>
            <a:r>
              <a:rPr lang="ko-KR" altLang="en-US" sz="3800" dirty="0">
                <a:latin typeface="+mn-ea"/>
              </a:rPr>
              <a:t>종합하여 차량들의 대기시간을 최소화할 수 있는 교통정책을 지시하고</a:t>
            </a:r>
            <a:r>
              <a:rPr lang="en-US" altLang="ko-KR" sz="3800" dirty="0">
                <a:latin typeface="+mn-ea"/>
              </a:rPr>
              <a:t>,</a:t>
            </a:r>
            <a:r>
              <a:rPr lang="ko-KR" altLang="en-US" sz="3800" dirty="0">
                <a:latin typeface="+mn-ea"/>
              </a:rPr>
              <a:t> 날짜</a:t>
            </a:r>
            <a:r>
              <a:rPr lang="en-US" altLang="ko-KR" sz="3800" dirty="0">
                <a:latin typeface="+mn-ea"/>
              </a:rPr>
              <a:t>, </a:t>
            </a:r>
            <a:r>
              <a:rPr lang="ko-KR" altLang="en-US" sz="3800" dirty="0">
                <a:latin typeface="+mn-ea"/>
              </a:rPr>
              <a:t>시간대 등 정보를 인식하고 그에 맞는 최적의 정책을 분배한다</a:t>
            </a:r>
            <a:r>
              <a:rPr lang="en-US" altLang="ko-KR" sz="3800" dirty="0">
                <a:latin typeface="+mn-ea"/>
              </a:rPr>
              <a:t>.</a:t>
            </a:r>
            <a:endParaRPr lang="ko-KR" altLang="en-US" sz="3800" dirty="0"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6815A73-2B12-40EE-AC70-A8AAB81BC896}"/>
              </a:ext>
            </a:extLst>
          </p:cNvPr>
          <p:cNvSpPr txBox="1"/>
          <p:nvPr/>
        </p:nvSpPr>
        <p:spPr>
          <a:xfrm>
            <a:off x="1033420" y="32964870"/>
            <a:ext cx="15605834" cy="348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800" b="1" dirty="0">
                <a:latin typeface="+mn-ea"/>
              </a:rPr>
              <a:t>[</a:t>
            </a:r>
            <a:r>
              <a:rPr lang="ko-KR" altLang="en-US" sz="3800" b="1" dirty="0">
                <a:latin typeface="+mn-ea"/>
              </a:rPr>
              <a:t>디스플레이</a:t>
            </a:r>
            <a:r>
              <a:rPr lang="en-US" altLang="ko-KR" sz="3800" b="1" dirty="0">
                <a:latin typeface="+mn-ea"/>
              </a:rPr>
              <a:t>]</a:t>
            </a:r>
            <a:r>
              <a:rPr lang="ko-KR" altLang="en-US" sz="3800" b="1" dirty="0">
                <a:latin typeface="+mn-ea"/>
              </a:rPr>
              <a:t> </a:t>
            </a:r>
            <a:r>
              <a:rPr lang="ko-KR" altLang="en-US" sz="3800" dirty="0">
                <a:latin typeface="+mn-ea"/>
              </a:rPr>
              <a:t>출퇴근</a:t>
            </a:r>
            <a:r>
              <a:rPr lang="en-US" altLang="ko-KR" sz="3800" dirty="0">
                <a:latin typeface="+mn-ea"/>
              </a:rPr>
              <a:t>,</a:t>
            </a:r>
            <a:r>
              <a:rPr lang="ko-KR" altLang="en-US" sz="3800" dirty="0">
                <a:latin typeface="+mn-ea"/>
              </a:rPr>
              <a:t> 한적한 낮</a:t>
            </a:r>
            <a:r>
              <a:rPr lang="en-US" altLang="ko-KR" sz="3800" dirty="0">
                <a:latin typeface="+mn-ea"/>
              </a:rPr>
              <a:t>,</a:t>
            </a:r>
            <a:r>
              <a:rPr lang="ko-KR" altLang="en-US" sz="3800" dirty="0">
                <a:latin typeface="+mn-ea"/>
              </a:rPr>
              <a:t> 새벽 </a:t>
            </a:r>
            <a:r>
              <a:rPr lang="ko-KR" altLang="en-US" sz="3800" dirty="0" err="1">
                <a:latin typeface="+mn-ea"/>
              </a:rPr>
              <a:t>시간별로</a:t>
            </a:r>
            <a:r>
              <a:rPr lang="ko-KR" altLang="en-US" sz="3800" dirty="0">
                <a:latin typeface="+mn-ea"/>
              </a:rPr>
              <a:t> 차량의 수와 주변환경</a:t>
            </a:r>
            <a:r>
              <a:rPr lang="en-US" altLang="ko-KR" sz="3800" dirty="0">
                <a:latin typeface="+mn-ea"/>
              </a:rPr>
              <a:t> </a:t>
            </a:r>
            <a:r>
              <a:rPr lang="ko-KR" altLang="en-US" sz="3800" dirty="0">
                <a:latin typeface="+mn-ea"/>
              </a:rPr>
              <a:t>을 조절하였으며</a:t>
            </a:r>
            <a:r>
              <a:rPr lang="en-US" altLang="ko-KR" sz="3800" dirty="0">
                <a:latin typeface="+mn-ea"/>
              </a:rPr>
              <a:t>,</a:t>
            </a:r>
            <a:r>
              <a:rPr lang="ko-KR" altLang="en-US" sz="3800" dirty="0">
                <a:latin typeface="+mn-ea"/>
              </a:rPr>
              <a:t> 경기도 교통</a:t>
            </a:r>
            <a:r>
              <a:rPr lang="en-US" altLang="ko-KR" sz="3800" dirty="0">
                <a:latin typeface="+mn-ea"/>
              </a:rPr>
              <a:t>DB</a:t>
            </a:r>
            <a:r>
              <a:rPr lang="ko-KR" altLang="en-US" sz="3800" dirty="0">
                <a:latin typeface="+mn-ea"/>
              </a:rPr>
              <a:t>센터에서 </a:t>
            </a:r>
            <a:r>
              <a:rPr lang="en-US" altLang="ko-KR" sz="3800" dirty="0">
                <a:latin typeface="+mn-ea"/>
              </a:rPr>
              <a:t>2017</a:t>
            </a:r>
            <a:r>
              <a:rPr lang="ko-KR" altLang="en-US" sz="3800" dirty="0">
                <a:latin typeface="+mn-ea"/>
              </a:rPr>
              <a:t>년 </a:t>
            </a:r>
            <a:r>
              <a:rPr lang="ko-KR" altLang="en-US" sz="3800" dirty="0" err="1">
                <a:latin typeface="+mn-ea"/>
              </a:rPr>
              <a:t>교통분석을</a:t>
            </a:r>
            <a:r>
              <a:rPr lang="ko-KR" altLang="en-US" sz="3800" dirty="0">
                <a:latin typeface="+mn-ea"/>
              </a:rPr>
              <a:t> 바탕으로 </a:t>
            </a:r>
            <a:r>
              <a:rPr lang="ko-KR" altLang="en-US" sz="3800" dirty="0" err="1">
                <a:latin typeface="+mn-ea"/>
              </a:rPr>
              <a:t>차량속도를</a:t>
            </a:r>
            <a:r>
              <a:rPr lang="ko-KR" altLang="en-US" sz="3800" dirty="0">
                <a:latin typeface="+mn-ea"/>
              </a:rPr>
              <a:t> 상황에 따라 차등적으로 적용했다</a:t>
            </a:r>
            <a:r>
              <a:rPr lang="en-US" altLang="ko-KR" sz="3800" dirty="0">
                <a:latin typeface="+mn-ea"/>
              </a:rPr>
              <a:t>.</a:t>
            </a:r>
            <a:r>
              <a:rPr lang="ko-KR" altLang="en-US" sz="3800" dirty="0">
                <a:latin typeface="+mn-ea"/>
              </a:rPr>
              <a:t> 또한</a:t>
            </a:r>
            <a:r>
              <a:rPr lang="en-US" altLang="ko-KR" sz="3800" dirty="0">
                <a:latin typeface="+mn-ea"/>
              </a:rPr>
              <a:t>,</a:t>
            </a:r>
            <a:r>
              <a:rPr lang="ko-KR" altLang="en-US" sz="3800" dirty="0">
                <a:latin typeface="+mn-ea"/>
              </a:rPr>
              <a:t> 횡단보도를 건너는 보행자도 차량과 마찬가지로 상황에 따라 다르게 적용했다</a:t>
            </a:r>
            <a:r>
              <a:rPr lang="en-US" altLang="ko-KR" sz="3800" dirty="0">
                <a:latin typeface="+mn-ea"/>
              </a:rPr>
              <a:t>.</a:t>
            </a:r>
            <a:endParaRPr lang="ko-KR" altLang="en-US" sz="3800" dirty="0">
              <a:latin typeface="+mn-ea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B510E6BE-1B7B-407A-B6C4-7ED516032733}"/>
              </a:ext>
            </a:extLst>
          </p:cNvPr>
          <p:cNvGrpSpPr/>
          <p:nvPr/>
        </p:nvGrpSpPr>
        <p:grpSpPr>
          <a:xfrm>
            <a:off x="778798" y="6820931"/>
            <a:ext cx="15826784" cy="1143572"/>
            <a:chOff x="695095" y="9890434"/>
            <a:chExt cx="14425050" cy="1143572"/>
          </a:xfrm>
        </p:grpSpPr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F024F231-2638-48DA-86DC-D78347ACDF98}"/>
                </a:ext>
              </a:extLst>
            </p:cNvPr>
            <p:cNvSpPr/>
            <p:nvPr/>
          </p:nvSpPr>
          <p:spPr>
            <a:xfrm>
              <a:off x="823202" y="10024810"/>
              <a:ext cx="14296943" cy="10091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9775" tIns="39888" rIns="79775" bIns="398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119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026A6BC8-DD49-4192-979B-9DB40A980D32}"/>
                </a:ext>
              </a:extLst>
            </p:cNvPr>
            <p:cNvSpPr/>
            <p:nvPr/>
          </p:nvSpPr>
          <p:spPr>
            <a:xfrm>
              <a:off x="695095" y="9890434"/>
              <a:ext cx="14296943" cy="1009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9775" tIns="39888" rIns="79775" bIns="398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0" b="1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기획 배경 및 개발 동기</a:t>
              </a: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280ED6D1-EA9A-4FA4-86D7-CCC7929385EF}"/>
              </a:ext>
            </a:extLst>
          </p:cNvPr>
          <p:cNvGrpSpPr/>
          <p:nvPr/>
        </p:nvGrpSpPr>
        <p:grpSpPr>
          <a:xfrm>
            <a:off x="16976774" y="30756972"/>
            <a:ext cx="14976502" cy="1143572"/>
            <a:chOff x="695095" y="9890434"/>
            <a:chExt cx="14425050" cy="1143572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88CBEC7-3066-4809-8D4E-85BE515F96B4}"/>
                </a:ext>
              </a:extLst>
            </p:cNvPr>
            <p:cNvSpPr/>
            <p:nvPr/>
          </p:nvSpPr>
          <p:spPr>
            <a:xfrm>
              <a:off x="823202" y="10024810"/>
              <a:ext cx="14296943" cy="10091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9775" tIns="39888" rIns="79775" bIns="398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119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7D65989-734B-4FD0-97B8-7B19C25D3C92}"/>
                </a:ext>
              </a:extLst>
            </p:cNvPr>
            <p:cNvSpPr/>
            <p:nvPr/>
          </p:nvSpPr>
          <p:spPr>
            <a:xfrm>
              <a:off x="695095" y="9890434"/>
              <a:ext cx="14296943" cy="1009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9775" tIns="39888" rIns="79775" bIns="398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0" b="1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분석 및 기대효과</a:t>
              </a: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761E71E0-122A-4B9F-9227-692A105171C8}"/>
              </a:ext>
            </a:extLst>
          </p:cNvPr>
          <p:cNvGrpSpPr/>
          <p:nvPr/>
        </p:nvGrpSpPr>
        <p:grpSpPr>
          <a:xfrm>
            <a:off x="17106836" y="6798346"/>
            <a:ext cx="14976502" cy="1143572"/>
            <a:chOff x="695095" y="9890434"/>
            <a:chExt cx="14425050" cy="1143572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AC409034-05C4-4863-9C19-66DC3AD99D24}"/>
                </a:ext>
              </a:extLst>
            </p:cNvPr>
            <p:cNvSpPr/>
            <p:nvPr/>
          </p:nvSpPr>
          <p:spPr>
            <a:xfrm>
              <a:off x="823202" y="10024810"/>
              <a:ext cx="14296943" cy="10091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9775" tIns="39888" rIns="79775" bIns="398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119" dirty="0">
                <a:latin typeface="Koverwatch" panose="02020603020101020101" pitchFamily="18" charset="-127"/>
                <a:ea typeface="Koverwatch" panose="02020603020101020101" pitchFamily="18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1F84D21-3805-49E0-9D82-77F64A5469F0}"/>
                </a:ext>
              </a:extLst>
            </p:cNvPr>
            <p:cNvSpPr/>
            <p:nvPr/>
          </p:nvSpPr>
          <p:spPr>
            <a:xfrm>
              <a:off x="695095" y="9890434"/>
              <a:ext cx="14296943" cy="10091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9775" tIns="39888" rIns="79775" bIns="398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0" b="1" dirty="0">
                  <a:latin typeface="Koverwatch" panose="02020603020101020101" pitchFamily="18" charset="-127"/>
                  <a:ea typeface="Koverwatch" panose="02020603020101020101" pitchFamily="18" charset="-127"/>
                </a:rPr>
                <a:t>적용 기술 및 라이브러리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6815A73-2B12-40EE-AC70-A8AAB81BC896}"/>
              </a:ext>
            </a:extLst>
          </p:cNvPr>
          <p:cNvSpPr txBox="1"/>
          <p:nvPr/>
        </p:nvSpPr>
        <p:spPr>
          <a:xfrm>
            <a:off x="8189291" y="36519034"/>
            <a:ext cx="8787483" cy="611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800" b="1" dirty="0">
                <a:latin typeface="+mn-ea"/>
              </a:rPr>
              <a:t>[</a:t>
            </a:r>
            <a:r>
              <a:rPr lang="ko-KR" altLang="en-US" sz="3800" b="1" dirty="0">
                <a:latin typeface="+mn-ea"/>
              </a:rPr>
              <a:t>카메라</a:t>
            </a:r>
            <a:r>
              <a:rPr lang="en-US" altLang="ko-KR" sz="3800" b="1" dirty="0">
                <a:latin typeface="+mn-ea"/>
              </a:rPr>
              <a:t>] </a:t>
            </a:r>
            <a:r>
              <a:rPr lang="ko-KR" altLang="en-US" sz="3800" dirty="0">
                <a:latin typeface="+mn-ea"/>
              </a:rPr>
              <a:t>디스플레이를 </a:t>
            </a:r>
            <a:r>
              <a:rPr lang="en-US" altLang="ko-KR" sz="3800" dirty="0">
                <a:latin typeface="+mn-ea"/>
              </a:rPr>
              <a:t>Raspberry Pi</a:t>
            </a:r>
            <a:r>
              <a:rPr lang="ko-KR" altLang="en-US" sz="3800" dirty="0">
                <a:latin typeface="+mn-ea"/>
              </a:rPr>
              <a:t> 한</a:t>
            </a:r>
            <a:r>
              <a:rPr lang="en-US" altLang="ko-KR" sz="3800" dirty="0">
                <a:latin typeface="+mn-ea"/>
              </a:rPr>
              <a:t> </a:t>
            </a:r>
            <a:r>
              <a:rPr lang="ko-KR" altLang="en-US" sz="3800" dirty="0">
                <a:latin typeface="+mn-ea"/>
              </a:rPr>
              <a:t>대로 촬영하고</a:t>
            </a:r>
            <a:r>
              <a:rPr lang="en-US" altLang="ko-KR" sz="3800" dirty="0">
                <a:latin typeface="+mn-ea"/>
              </a:rPr>
              <a:t>, </a:t>
            </a:r>
            <a:r>
              <a:rPr lang="en-US" altLang="ko-KR" sz="3800" dirty="0" err="1">
                <a:latin typeface="+mn-ea"/>
              </a:rPr>
              <a:t>imagezmq</a:t>
            </a:r>
            <a:r>
              <a:rPr lang="en-US" altLang="ko-KR" sz="3800" dirty="0">
                <a:latin typeface="+mn-ea"/>
              </a:rPr>
              <a:t> </a:t>
            </a:r>
            <a:r>
              <a:rPr lang="ko-KR" altLang="en-US" sz="3800" dirty="0">
                <a:latin typeface="+mn-ea"/>
              </a:rPr>
              <a:t>라이브러리</a:t>
            </a:r>
            <a:r>
              <a:rPr lang="en-US" altLang="ko-KR" sz="3800" dirty="0">
                <a:latin typeface="+mn-ea"/>
              </a:rPr>
              <a:t> </a:t>
            </a:r>
            <a:r>
              <a:rPr lang="ko-KR" altLang="en-US" sz="3800" dirty="0" err="1">
                <a:latin typeface="+mn-ea"/>
              </a:rPr>
              <a:t>를</a:t>
            </a:r>
            <a:r>
              <a:rPr lang="ko-KR" altLang="en-US" sz="3800" dirty="0">
                <a:latin typeface="+mn-ea"/>
              </a:rPr>
              <a:t> 이용하여 촬영한 영상을 실시간으로 </a:t>
            </a:r>
            <a:r>
              <a:rPr lang="ko-KR" altLang="en-US" sz="3800" dirty="0" err="1">
                <a:latin typeface="+mn-ea"/>
              </a:rPr>
              <a:t>인식용</a:t>
            </a:r>
            <a:r>
              <a:rPr lang="ko-KR" altLang="en-US" sz="3800" dirty="0">
                <a:latin typeface="+mn-ea"/>
              </a:rPr>
              <a:t> 컴퓨터로 보내 각 영역</a:t>
            </a:r>
            <a:r>
              <a:rPr lang="en-US" altLang="ko-KR" sz="3800" dirty="0">
                <a:latin typeface="+mn-ea"/>
              </a:rPr>
              <a:t>(</a:t>
            </a:r>
            <a:r>
              <a:rPr lang="ko-KR" altLang="en-US" sz="3800" dirty="0">
                <a:latin typeface="+mn-ea"/>
              </a:rPr>
              <a:t>도로</a:t>
            </a:r>
            <a:r>
              <a:rPr lang="en-US" altLang="ko-KR" sz="3800" dirty="0">
                <a:latin typeface="+mn-ea"/>
              </a:rPr>
              <a:t>)</a:t>
            </a:r>
            <a:r>
              <a:rPr lang="ko-KR" altLang="en-US" sz="3800" dirty="0">
                <a:latin typeface="+mn-ea"/>
              </a:rPr>
              <a:t>별</a:t>
            </a:r>
            <a:r>
              <a:rPr lang="en-US" altLang="ko-KR" sz="3800" dirty="0">
                <a:latin typeface="+mn-ea"/>
              </a:rPr>
              <a:t> </a:t>
            </a:r>
            <a:r>
              <a:rPr lang="ko-KR" altLang="en-US" sz="3800" dirty="0">
                <a:latin typeface="+mn-ea"/>
              </a:rPr>
              <a:t>로 차량을 </a:t>
            </a:r>
            <a:r>
              <a:rPr lang="en-US" altLang="ko-KR" sz="3800" dirty="0">
                <a:latin typeface="+mn-ea"/>
              </a:rPr>
              <a:t>YOLOv3</a:t>
            </a:r>
            <a:r>
              <a:rPr lang="ko-KR" altLang="en-US" sz="3800" dirty="0">
                <a:latin typeface="+mn-ea"/>
              </a:rPr>
              <a:t>로 인식한다</a:t>
            </a:r>
            <a:r>
              <a:rPr lang="en-US" altLang="ko-KR" sz="3800" dirty="0">
                <a:latin typeface="+mn-ea"/>
              </a:rPr>
              <a:t>.</a:t>
            </a:r>
            <a:r>
              <a:rPr lang="ko-KR" altLang="en-US" sz="3800" dirty="0">
                <a:latin typeface="+mn-ea"/>
              </a:rPr>
              <a:t> 인식한 차량의 수는 </a:t>
            </a:r>
            <a:r>
              <a:rPr lang="ko-KR" altLang="en-US" sz="3800" dirty="0" err="1">
                <a:latin typeface="+mn-ea"/>
              </a:rPr>
              <a:t>소켓통신을</a:t>
            </a:r>
            <a:r>
              <a:rPr lang="ko-KR" altLang="en-US" sz="3800" dirty="0">
                <a:latin typeface="+mn-ea"/>
              </a:rPr>
              <a:t> 통해 </a:t>
            </a:r>
            <a:r>
              <a:rPr lang="en-US" altLang="ko-KR" sz="3800" dirty="0">
                <a:latin typeface="+mn-ea"/>
              </a:rPr>
              <a:t>JSON</a:t>
            </a:r>
            <a:r>
              <a:rPr lang="ko-KR" altLang="en-US" sz="3800" dirty="0">
                <a:latin typeface="+mn-ea"/>
              </a:rPr>
              <a:t> 파일로 서버에게 전달한다</a:t>
            </a:r>
            <a:r>
              <a:rPr lang="en-US" altLang="ko-KR" sz="3800" dirty="0">
                <a:latin typeface="+mn-ea"/>
              </a:rPr>
              <a:t>.</a:t>
            </a:r>
            <a:r>
              <a:rPr lang="ko-KR" altLang="en-US" sz="3800" dirty="0">
                <a:latin typeface="+mn-ea"/>
              </a:rPr>
              <a:t> </a:t>
            </a:r>
            <a:endParaRPr lang="en-US" altLang="ko-KR" sz="3800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DB83F0B-E716-431F-A294-0E75BBFF4B24}"/>
              </a:ext>
            </a:extLst>
          </p:cNvPr>
          <p:cNvSpPr txBox="1"/>
          <p:nvPr/>
        </p:nvSpPr>
        <p:spPr>
          <a:xfrm>
            <a:off x="1033420" y="24344206"/>
            <a:ext cx="15067596" cy="4365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800" b="1" dirty="0">
                <a:latin typeface="+mn-ea"/>
              </a:rPr>
              <a:t>[</a:t>
            </a:r>
            <a:r>
              <a:rPr lang="ko-KR" altLang="en-US" sz="3800" b="1" dirty="0">
                <a:latin typeface="+mn-ea"/>
              </a:rPr>
              <a:t>시스템 구성도</a:t>
            </a:r>
            <a:r>
              <a:rPr lang="en-US" altLang="ko-KR" sz="3800" b="1" dirty="0">
                <a:latin typeface="+mn-ea"/>
              </a:rPr>
              <a:t>]</a:t>
            </a:r>
            <a:r>
              <a:rPr lang="ko-KR" altLang="en-US" sz="3800" b="1" dirty="0">
                <a:latin typeface="+mn-ea"/>
              </a:rPr>
              <a:t> </a:t>
            </a:r>
            <a:r>
              <a:rPr lang="ko-KR" altLang="en-US" sz="3800" dirty="0">
                <a:latin typeface="+mn-ea"/>
              </a:rPr>
              <a:t>현 교통상황을 </a:t>
            </a:r>
            <a:r>
              <a:rPr lang="ko-KR" altLang="en-US" sz="3800" dirty="0" err="1">
                <a:latin typeface="+mn-ea"/>
              </a:rPr>
              <a:t>라즈베리파이로</a:t>
            </a:r>
            <a:r>
              <a:rPr lang="ko-KR" altLang="en-US" sz="3800" dirty="0">
                <a:latin typeface="+mn-ea"/>
              </a:rPr>
              <a:t> 촬영 후</a:t>
            </a:r>
            <a:r>
              <a:rPr lang="en-US" altLang="ko-KR" sz="3800" dirty="0">
                <a:latin typeface="+mn-ea"/>
              </a:rPr>
              <a:t>,</a:t>
            </a:r>
            <a:r>
              <a:rPr lang="ko-KR" altLang="en-US" sz="3800" dirty="0">
                <a:latin typeface="+mn-ea"/>
              </a:rPr>
              <a:t> 빠른 계산을 위해 사양 좋은 컴퓨터로 실시간으로 영상을 전송한다</a:t>
            </a:r>
            <a:r>
              <a:rPr lang="en-US" altLang="ko-KR" sz="3800" dirty="0">
                <a:latin typeface="+mn-ea"/>
              </a:rPr>
              <a:t>.</a:t>
            </a:r>
            <a:r>
              <a:rPr lang="ko-KR" altLang="en-US" sz="3800" dirty="0">
                <a:latin typeface="+mn-ea"/>
              </a:rPr>
              <a:t> 해당 컴퓨터에서 각 도로당 차량을 </a:t>
            </a:r>
            <a:r>
              <a:rPr lang="en-US" altLang="ko-KR" sz="3800" dirty="0">
                <a:latin typeface="+mn-ea"/>
              </a:rPr>
              <a:t>YOLOv3</a:t>
            </a:r>
            <a:r>
              <a:rPr lang="ko-KR" altLang="en-US" sz="3800" dirty="0">
                <a:latin typeface="+mn-ea"/>
              </a:rPr>
              <a:t>로 인식하여 차량 수를 서버로 보낸다</a:t>
            </a:r>
            <a:r>
              <a:rPr lang="en-US" altLang="ko-KR" sz="3800" dirty="0">
                <a:latin typeface="+mn-ea"/>
              </a:rPr>
              <a:t>.</a:t>
            </a:r>
            <a:r>
              <a:rPr lang="ko-KR" altLang="en-US" sz="3800" dirty="0">
                <a:latin typeface="+mn-ea"/>
              </a:rPr>
              <a:t> 서버에서 각 도로의 차량 수를 토대로 효율적인 교통흐름을 위해 신호등을 제어한다</a:t>
            </a:r>
            <a:r>
              <a:rPr lang="en-US" altLang="ko-KR" sz="3800" dirty="0">
                <a:latin typeface="+mn-ea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C680B2-038F-E844-926F-5AC0580D04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3" r="24224"/>
          <a:stretch/>
        </p:blipFill>
        <p:spPr>
          <a:xfrm>
            <a:off x="1079501" y="1058327"/>
            <a:ext cx="3728561" cy="392808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2F3C6D6-F8B7-5646-985B-1F0F273F6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532497"/>
              </p:ext>
            </p:extLst>
          </p:nvPr>
        </p:nvGraphicFramePr>
        <p:xfrm>
          <a:off x="23560565" y="4769198"/>
          <a:ext cx="8143593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0723">
                  <a:extLst>
                    <a:ext uri="{9D8B030D-6E8A-4147-A177-3AD203B41FA5}">
                      <a16:colId xmlns:a16="http://schemas.microsoft.com/office/drawing/2014/main" val="2763796550"/>
                    </a:ext>
                  </a:extLst>
                </a:gridCol>
                <a:gridCol w="5402870">
                  <a:extLst>
                    <a:ext uri="{9D8B030D-6E8A-4147-A177-3AD203B41FA5}">
                      <a16:colId xmlns:a16="http://schemas.microsoft.com/office/drawing/2014/main" val="4244841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b="1" dirty="0"/>
                        <a:t>지도 교수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b="1" dirty="0"/>
                        <a:t>이동호 교수님</a:t>
                      </a:r>
                      <a:endParaRPr lang="en-US" sz="4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788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b="1" dirty="0"/>
                        <a:t>팀원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4000" b="1" dirty="0"/>
                        <a:t>정준영</a:t>
                      </a:r>
                      <a:r>
                        <a:rPr lang="en-US" altLang="ko-KR" sz="4000" b="1" dirty="0"/>
                        <a:t>,</a:t>
                      </a:r>
                      <a:r>
                        <a:rPr lang="ko-KR" altLang="en-US" sz="4000" b="1" dirty="0"/>
                        <a:t> </a:t>
                      </a:r>
                      <a:r>
                        <a:rPr lang="ko-KR" altLang="en-US" sz="4000" b="1" dirty="0" err="1"/>
                        <a:t>변호찬</a:t>
                      </a:r>
                      <a:r>
                        <a:rPr lang="en-US" altLang="ko-KR" sz="4000" b="1" dirty="0"/>
                        <a:t>,</a:t>
                      </a:r>
                      <a:r>
                        <a:rPr lang="ko-KR" altLang="en-US" sz="4000" b="1" dirty="0"/>
                        <a:t> 김강민</a:t>
                      </a:r>
                      <a:endParaRPr lang="en-US" sz="4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83645"/>
                  </a:ext>
                </a:extLst>
              </a:tr>
            </a:tbl>
          </a:graphicData>
        </a:graphic>
      </p:graphicFrame>
      <p:pic>
        <p:nvPicPr>
          <p:cNvPr id="49" name="그림 16">
            <a:extLst>
              <a:ext uri="{FF2B5EF4-FFF2-40B4-BE49-F238E27FC236}">
                <a16:creationId xmlns:a16="http://schemas.microsoft.com/office/drawing/2014/main" id="{44025672-98D8-EE44-9C5A-8EAB936C65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12041" y="28870089"/>
            <a:ext cx="7540483" cy="4241453"/>
          </a:xfrm>
          <a:prstGeom prst="rect">
            <a:avLst/>
          </a:prstGeom>
        </p:spPr>
      </p:pic>
      <p:pic>
        <p:nvPicPr>
          <p:cNvPr id="50" name="그림 15">
            <a:extLst>
              <a:ext uri="{FF2B5EF4-FFF2-40B4-BE49-F238E27FC236}">
                <a16:creationId xmlns:a16="http://schemas.microsoft.com/office/drawing/2014/main" id="{4FE574C3-D261-1743-B33B-06CAF908035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80762" y="28870089"/>
            <a:ext cx="7541924" cy="4241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876AF-36F3-3D4C-9F06-001BD392B1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7"/>
          <a:stretch/>
        </p:blipFill>
        <p:spPr>
          <a:xfrm>
            <a:off x="899556" y="15994527"/>
            <a:ext cx="15383597" cy="8524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D2CC4E-8ACD-5D4B-BED8-F272E549A0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56" y="36605130"/>
            <a:ext cx="7155873" cy="6007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B31E26-4927-364A-83B0-A28805E201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6722" y="7963034"/>
            <a:ext cx="5883725" cy="3432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4AAC18-3BAE-F440-913D-1166B7890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5817" y="8572491"/>
            <a:ext cx="4318039" cy="1609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60EDAC-AD1A-AB41-89EE-F015DB7CF1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53313" y="8477474"/>
            <a:ext cx="3963051" cy="189537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271C593-4864-B740-B0DF-B5FF9665EECC}"/>
              </a:ext>
            </a:extLst>
          </p:cNvPr>
          <p:cNvSpPr txBox="1"/>
          <p:nvPr/>
        </p:nvSpPr>
        <p:spPr>
          <a:xfrm>
            <a:off x="17085816" y="11411081"/>
            <a:ext cx="14864517" cy="458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3800" dirty="0"/>
              <a:t>-  </a:t>
            </a:r>
            <a:r>
              <a:rPr lang="ko-KR" altLang="en-US" sz="3800" b="1" dirty="0"/>
              <a:t>디스플레이</a:t>
            </a:r>
            <a:r>
              <a:rPr lang="ko-KR" altLang="en-US" sz="3800" dirty="0"/>
              <a:t>는 </a:t>
            </a:r>
            <a:r>
              <a:rPr lang="en-US" altLang="ko-KR" sz="3800" dirty="0"/>
              <a:t>C#</a:t>
            </a:r>
            <a:r>
              <a:rPr lang="ko-KR" altLang="en-US" sz="3800" dirty="0"/>
              <a:t>환경에서 </a:t>
            </a:r>
            <a:r>
              <a:rPr lang="en-US" altLang="ko-KR" sz="3800" dirty="0"/>
              <a:t>Unity</a:t>
            </a:r>
            <a:r>
              <a:rPr lang="ko-KR" altLang="en-US" sz="3800" dirty="0" err="1"/>
              <a:t>를</a:t>
            </a:r>
            <a:r>
              <a:rPr lang="ko-KR" altLang="en-US" sz="3800" dirty="0"/>
              <a:t> 이용하여 구현하였다</a:t>
            </a:r>
            <a:r>
              <a:rPr lang="en-US" altLang="ko-KR" sz="3800" dirty="0"/>
              <a:t>.</a:t>
            </a:r>
          </a:p>
          <a:p>
            <a:pPr algn="just">
              <a:lnSpc>
                <a:spcPct val="130000"/>
              </a:lnSpc>
            </a:pPr>
            <a:r>
              <a:rPr lang="en-US" altLang="ko-KR" sz="3800" dirty="0"/>
              <a:t>- </a:t>
            </a:r>
            <a:r>
              <a:rPr lang="ko-KR" altLang="en-US" sz="3800" b="1" dirty="0"/>
              <a:t>카메라</a:t>
            </a:r>
            <a:r>
              <a:rPr lang="ko-KR" altLang="en-US" sz="3800" dirty="0"/>
              <a:t>는 </a:t>
            </a:r>
            <a:r>
              <a:rPr lang="en-US" altLang="ko-KR" sz="3800" dirty="0"/>
              <a:t>Python</a:t>
            </a:r>
            <a:r>
              <a:rPr lang="ko-KR" altLang="en-US" sz="3800" dirty="0"/>
              <a:t>환경에서 </a:t>
            </a:r>
            <a:r>
              <a:rPr lang="en-US" altLang="ko-KR" sz="3800" dirty="0" err="1"/>
              <a:t>imagezmq</a:t>
            </a:r>
            <a:r>
              <a:rPr lang="ko-KR" altLang="en-US" sz="3800" dirty="0"/>
              <a:t>을 이용하여 </a:t>
            </a:r>
            <a:r>
              <a:rPr lang="ko-KR" altLang="en-US" sz="3800" dirty="0" err="1"/>
              <a:t>인식용</a:t>
            </a:r>
            <a:r>
              <a:rPr lang="ko-KR" altLang="en-US" sz="3800" dirty="0"/>
              <a:t> 컴퓨터로 실시간 영상을 전송하고</a:t>
            </a:r>
            <a:r>
              <a:rPr lang="en-US" altLang="ko-KR" sz="3800" dirty="0"/>
              <a:t>, </a:t>
            </a:r>
            <a:r>
              <a:rPr lang="ko-KR" altLang="en-US" sz="3800" dirty="0" err="1"/>
              <a:t>인식용</a:t>
            </a:r>
            <a:r>
              <a:rPr lang="ko-KR" altLang="en-US" sz="3800" dirty="0"/>
              <a:t> 컴퓨터에서 </a:t>
            </a:r>
            <a:r>
              <a:rPr lang="en-US" altLang="ko-KR" sz="3800" dirty="0"/>
              <a:t>OpenCV, Darknet</a:t>
            </a:r>
            <a:r>
              <a:rPr lang="ko-KR" altLang="en-US" sz="3800" dirty="0"/>
              <a:t>을 이용하여 차량</a:t>
            </a:r>
            <a:r>
              <a:rPr lang="en-US" altLang="ko-KR" sz="3800" dirty="0"/>
              <a:t> </a:t>
            </a:r>
            <a:r>
              <a:rPr lang="ko-KR" altLang="en-US" sz="3800" dirty="0"/>
              <a:t>인식을 구현했다</a:t>
            </a:r>
            <a:r>
              <a:rPr lang="en-US" altLang="ko-KR" sz="3800" dirty="0"/>
              <a:t>.</a:t>
            </a:r>
          </a:p>
          <a:p>
            <a:pPr algn="just">
              <a:lnSpc>
                <a:spcPct val="130000"/>
              </a:lnSpc>
            </a:pPr>
            <a:r>
              <a:rPr lang="en-US" altLang="ko-KR" sz="3800" dirty="0"/>
              <a:t>- </a:t>
            </a:r>
            <a:r>
              <a:rPr lang="ko-KR" altLang="en-US" sz="3800" b="1" dirty="0"/>
              <a:t>서버</a:t>
            </a:r>
            <a:r>
              <a:rPr lang="ko-KR" altLang="en-US" sz="3800" dirty="0"/>
              <a:t>는 </a:t>
            </a:r>
            <a:r>
              <a:rPr lang="en-US" altLang="ko-KR" sz="3800" dirty="0"/>
              <a:t>JAVA</a:t>
            </a:r>
            <a:r>
              <a:rPr lang="ko-KR" altLang="en-US" sz="3800" dirty="0"/>
              <a:t>환경에서 사거리 신호 정책을 세웠으며</a:t>
            </a:r>
            <a:r>
              <a:rPr lang="en-US" altLang="ko-KR" sz="3800" dirty="0"/>
              <a:t>, </a:t>
            </a:r>
            <a:r>
              <a:rPr lang="ko-KR" altLang="en-US" sz="3800" dirty="0"/>
              <a:t>디스플레이와 </a:t>
            </a:r>
            <a:r>
              <a:rPr lang="ko-KR" altLang="en-US" sz="3800" dirty="0" err="1"/>
              <a:t>인식용</a:t>
            </a:r>
            <a:r>
              <a:rPr lang="ko-KR" altLang="en-US" sz="3800" dirty="0"/>
              <a:t> 컴퓨터와 </a:t>
            </a:r>
            <a:r>
              <a:rPr lang="en-US" altLang="ko-KR" sz="3800" dirty="0"/>
              <a:t>JSON</a:t>
            </a:r>
            <a:r>
              <a:rPr lang="ko-KR" altLang="en-US" sz="3800" dirty="0" err="1"/>
              <a:t>으로</a:t>
            </a:r>
            <a:r>
              <a:rPr lang="ko-KR" altLang="en-US" sz="3800" dirty="0"/>
              <a:t> 통신한다</a:t>
            </a:r>
            <a:r>
              <a:rPr lang="en-US" altLang="ko-KR" sz="3800" dirty="0"/>
              <a:t>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65C09E-3E39-7440-9A8F-167B78460D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583" y="32043065"/>
            <a:ext cx="7311149" cy="74077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DC0C64-1383-124A-9126-C71F226A34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773" y="32038184"/>
            <a:ext cx="7214290" cy="73419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8CADBA-2092-4F46-9076-16B1D0E178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965" y="16142855"/>
            <a:ext cx="7742286" cy="467890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18B8B60-5139-F545-8646-C3336253A675}"/>
              </a:ext>
            </a:extLst>
          </p:cNvPr>
          <p:cNvSpPr txBox="1"/>
          <p:nvPr/>
        </p:nvSpPr>
        <p:spPr>
          <a:xfrm>
            <a:off x="16839641" y="20821756"/>
            <a:ext cx="14864517" cy="3827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3800" dirty="0"/>
              <a:t>YOLOv3</a:t>
            </a:r>
            <a:r>
              <a:rPr lang="ko-KR" altLang="en-US" sz="3800" dirty="0"/>
              <a:t>모델에 </a:t>
            </a:r>
            <a:r>
              <a:rPr lang="en-US" altLang="ko-KR" sz="3800" b="1" dirty="0"/>
              <a:t>1,030</a:t>
            </a:r>
            <a:r>
              <a:rPr lang="ko-KR" altLang="en-US" sz="3800" b="1" dirty="0"/>
              <a:t>개</a:t>
            </a:r>
            <a:r>
              <a:rPr lang="ko-KR" altLang="en-US" sz="3800" dirty="0"/>
              <a:t>의 차량이 </a:t>
            </a:r>
            <a:r>
              <a:rPr lang="en-US" altLang="ko-KR" sz="3800" dirty="0"/>
              <a:t>Bounding Box</a:t>
            </a:r>
            <a:r>
              <a:rPr lang="ko-KR" altLang="en-US" sz="3800" dirty="0"/>
              <a:t>로 </a:t>
            </a:r>
            <a:r>
              <a:rPr lang="en-US" altLang="ko-KR" sz="3800" dirty="0"/>
              <a:t>Labeling</a:t>
            </a:r>
            <a:r>
              <a:rPr lang="ko-KR" altLang="en-US" sz="3800" dirty="0"/>
              <a:t>된 </a:t>
            </a:r>
            <a:r>
              <a:rPr lang="en-US" altLang="ko-KR" sz="3800" dirty="0"/>
              <a:t>Image Data</a:t>
            </a:r>
            <a:r>
              <a:rPr lang="ko-KR" altLang="en-US" sz="3800" dirty="0" err="1"/>
              <a:t>를</a:t>
            </a:r>
            <a:r>
              <a:rPr lang="ko-KR" altLang="en-US" sz="3800" dirty="0"/>
              <a:t> 이용하여 </a:t>
            </a:r>
            <a:r>
              <a:rPr lang="en-US" altLang="ko-KR" sz="3800" dirty="0"/>
              <a:t>Custom Weights file</a:t>
            </a:r>
            <a:r>
              <a:rPr lang="ko-KR" altLang="en-US" sz="3800" dirty="0"/>
              <a:t>을 </a:t>
            </a:r>
            <a:r>
              <a:rPr lang="en-US" altLang="ko-KR" sz="3800" dirty="0"/>
              <a:t>Training</a:t>
            </a:r>
            <a:r>
              <a:rPr lang="ko-KR" altLang="en-US" sz="3800" dirty="0"/>
              <a:t>하였다</a:t>
            </a:r>
            <a:r>
              <a:rPr lang="en-US" altLang="ko-KR" sz="3800" dirty="0"/>
              <a:t>.</a:t>
            </a:r>
          </a:p>
          <a:p>
            <a:pPr algn="just">
              <a:lnSpc>
                <a:spcPct val="130000"/>
              </a:lnSpc>
            </a:pPr>
            <a:r>
              <a:rPr lang="en-US" altLang="ko-KR" sz="3800" dirty="0"/>
              <a:t>810</a:t>
            </a:r>
            <a:r>
              <a:rPr lang="ko-KR" altLang="en-US" sz="3800" dirty="0"/>
              <a:t>개의 </a:t>
            </a:r>
            <a:r>
              <a:rPr lang="ko-KR" altLang="en-US" sz="3800" dirty="0" err="1"/>
              <a:t>데이터셋은</a:t>
            </a:r>
            <a:r>
              <a:rPr lang="ko-KR" altLang="en-US" sz="3800" dirty="0"/>
              <a:t> </a:t>
            </a:r>
            <a:r>
              <a:rPr lang="en-US" altLang="ko-KR" sz="3800" dirty="0"/>
              <a:t>Raspberry Pi</a:t>
            </a:r>
            <a:r>
              <a:rPr lang="ko-KR" altLang="en-US" sz="3800" dirty="0"/>
              <a:t> 카메라로 찍어 </a:t>
            </a:r>
            <a:r>
              <a:rPr lang="en-US" altLang="ko-KR" sz="3800" dirty="0"/>
              <a:t>Downgrade</a:t>
            </a:r>
            <a:r>
              <a:rPr lang="ko-KR" altLang="en-US" sz="3800" dirty="0"/>
              <a:t>된  이미지로 구성되어 있고 </a:t>
            </a:r>
            <a:r>
              <a:rPr lang="en-US" altLang="ko-KR" sz="3800" dirty="0"/>
              <a:t>220</a:t>
            </a:r>
            <a:r>
              <a:rPr lang="ko-KR" altLang="en-US" sz="3800" dirty="0"/>
              <a:t>개의 데이터는 디스플레이에 출력되는 영상 원본을 토대로 이미지 </a:t>
            </a:r>
            <a:r>
              <a:rPr lang="ko-KR" altLang="en-US" sz="3800" dirty="0" err="1"/>
              <a:t>데이터셋을</a:t>
            </a:r>
            <a:r>
              <a:rPr lang="ko-KR" altLang="en-US" sz="3800" dirty="0"/>
              <a:t> 구성했다</a:t>
            </a:r>
            <a:r>
              <a:rPr lang="en-US" altLang="ko-KR" sz="3800" dirty="0"/>
              <a:t>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B7DF002-1FAA-7744-90E4-7692D25A12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1250" y="16069833"/>
            <a:ext cx="7232088" cy="40680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53A2595-294D-F844-A2CA-2ECC1BB0B6E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 t="5729" b="4141"/>
          <a:stretch/>
        </p:blipFill>
        <p:spPr>
          <a:xfrm>
            <a:off x="16976774" y="24618733"/>
            <a:ext cx="7551810" cy="41063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7C9CB4-9B1F-DD42-A746-2757FDA92B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582" y="24625695"/>
            <a:ext cx="7463819" cy="598875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BED0279-9EFB-EE47-A2A6-7B355DB2479B}"/>
              </a:ext>
            </a:extLst>
          </p:cNvPr>
          <p:cNvSpPr txBox="1"/>
          <p:nvPr/>
        </p:nvSpPr>
        <p:spPr>
          <a:xfrm>
            <a:off x="16853871" y="28791255"/>
            <a:ext cx="767471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3800" dirty="0"/>
              <a:t>각 도로의 영역에서 인식된 차량의 수를 서버로 보낸다</a:t>
            </a:r>
            <a:r>
              <a:rPr lang="en-US" altLang="ko-KR" sz="3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5319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5914</TotalTime>
  <Words>470</Words>
  <Application>Microsoft Macintosh PowerPoint</Application>
  <PresentationFormat>Custom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HAN-YONG-UN</vt:lpstr>
      <vt:lpstr>Koverwatch</vt:lpstr>
      <vt:lpstr>맑은 고딕</vt:lpstr>
      <vt:lpstr>Arial</vt:lpstr>
      <vt:lpstr>Calibri</vt:lpstr>
      <vt:lpstr>Calibri Light</vt:lpstr>
      <vt:lpstr>Office 테마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Junhyeok Lee</dc:creator>
  <cp:lastModifiedBy>Kim Kang-Min</cp:lastModifiedBy>
  <cp:revision>159</cp:revision>
  <cp:lastPrinted>2019-11-02T03:41:10Z</cp:lastPrinted>
  <dcterms:created xsi:type="dcterms:W3CDTF">2017-06-19T02:13:56Z</dcterms:created>
  <dcterms:modified xsi:type="dcterms:W3CDTF">2019-11-02T05:57:25Z</dcterms:modified>
</cp:coreProperties>
</file>